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4217" r:id="rId2"/>
  </p:sldMasterIdLst>
  <p:notesMasterIdLst>
    <p:notesMasterId r:id="rId33"/>
  </p:notesMasterIdLst>
  <p:sldIdLst>
    <p:sldId id="257" r:id="rId3"/>
    <p:sldId id="267" r:id="rId4"/>
    <p:sldId id="268" r:id="rId5"/>
    <p:sldId id="269" r:id="rId6"/>
    <p:sldId id="270" r:id="rId7"/>
    <p:sldId id="271" r:id="rId8"/>
    <p:sldId id="324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328" r:id="rId18"/>
    <p:sldId id="323" r:id="rId19"/>
    <p:sldId id="307" r:id="rId20"/>
    <p:sldId id="308" r:id="rId21"/>
    <p:sldId id="329" r:id="rId22"/>
    <p:sldId id="34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99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AF1EE1-4A3B-48D4-BBD3-4AD6F985435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76F42D3-088D-4809-9EAE-8A46F62EA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43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67D9C4-0922-4547-A6D6-CAC884B20E2F}" type="slidenum">
              <a:rPr lang="en-US" altLang="en-US" smtClean="0">
                <a:solidFill>
                  <a:prstClr val="black"/>
                </a:solidFill>
              </a:rPr>
              <a:pPr/>
              <a:t>25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DD1CF-9FC0-43AC-8C2E-D266B5A89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44600-CDA2-4FAE-B3DC-15F2D6E3F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0A261-002C-4720-930B-DC1537ED3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D884-6EF1-43BF-8067-CF7B84D5B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91660-F6F6-4B28-9B4C-732BB0353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C102E-C938-4B8B-A6CC-41DAEEFD77F2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26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D5881-7CF9-4A84-A461-04A108AD085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602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3272B-F3B2-4708-A9BD-C840BC7B92C6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002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BE572-DDCE-4C35-AE86-0A8DF8E9B61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4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740D-89F6-4685-8A67-99EB2C50688F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95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9C24B-4332-437E-ACBE-6ED3E81BBEED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5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44F87-7682-4B86-AECC-6CE5CC246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75AF-55D0-4EA7-BF70-236F4E44F13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720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86AE3-E6FE-4722-86F2-65D5ABBDF74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185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5CFEE-0325-47C8-8E57-B9D8ACC975C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82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F6332-CFA8-49AC-A3DB-2E8240061A4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751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754-CF01-4060-8B27-12DBF7D5BBE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25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810E-6B02-4342-AA5B-B5F990A70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DD419-EC54-451E-99F0-48B03C5FD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2FF3B-3B9B-41AD-8DF4-A9913A461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A60D2-FC2A-41EF-B2F1-3D9EFED36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EEB99-126C-437E-BED9-C77BAFF21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4BD45-5DE8-4D51-A986-F8C537C63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FC3D2-F0B6-44D9-8A6C-4726A11FF5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3908885-B725-4A86-A631-073277C12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04" r:id="rId2"/>
    <p:sldLayoutId id="2147484213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4" r:id="rId9"/>
    <p:sldLayoutId id="2147484210" r:id="rId10"/>
    <p:sldLayoutId id="2147484211" r:id="rId11"/>
    <p:sldLayoutId id="2147484215" r:id="rId12"/>
    <p:sldLayoutId id="214748421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A55BDD9-CFCA-4AA7-9D90-8D52C58E460E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22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rs/url?sa=i&amp;rct=j&amp;q=&amp;esrc=s&amp;source=images&amp;cd=&amp;cad=rja&amp;uact=8&amp;ved=0ahUKEwicrP2C683MAhUKahoKHejyDDcQjRwIBw&amp;url=https://prezi.com/5yd7sk3paxqp/explain-how-the-process-of-translation-contributes-to-protei/&amp;psig=AFQjCNEV3Ie4xNOx5dN8VmT6C8Y_JGOlgA&amp;ust=1462912255053470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hyperlink" Target="http://www.google.rs/url?sa=i&amp;rct=j&amp;q=&amp;esrc=s&amp;source=images&amp;cd=&amp;cad=rja&amp;uact=8&amp;ved=0ahUKEwiUiLyU783MAhXC5xoKHV3rDkUQjRwIBw&amp;url=http://m.blog.daum.net/dream2001/6032300&amp;psig=AFQjCNHj7QCRnPUw0zPiTj_pViYt10oIkA&amp;ust=146291324661105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rs/url?sa=i&amp;rct=j&amp;q=&amp;esrc=s&amp;source=images&amp;cd=&amp;cad=rja&amp;uact=8&amp;ved=0ahUKEwjPyo3G683MAhXShRoKHRZWDVYQjRwIBw&amp;url=http://www.proteinsynthesis.org/protein-synthesis-steps/&amp;psig=AFQjCNEV3Ie4xNOx5dN8VmT6C8Y_JGOlgA&amp;ust=146291225505347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IwrhUrvX-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ahUKEwjZz6vv7s3MAhUJVRoKHWQLB_wQjRwIBw&amp;url=http://mol-biol4masters.masters.grkraj.org/html/Protein_Synthesis2-Prokaryotic_Mechanism_of_Synthesis.htm&amp;psig=AFQjCNHj7QCRnPUw0zPiTj_pViYt10oIkA&amp;ust=1462913246611051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rs/url?sa=i&amp;rct=j&amp;q=&amp;esrc=s&amp;source=images&amp;cd=&amp;cad=rja&amp;uact=8&amp;ved=0ahUKEwjbns658s3MAhVCqxoKHaRuBgMQjRwIBw&amp;url=http://www.haematologica.org/content/99/6/973&amp;psig=AFQjCNGTPvdmXUMmfv_eaMYOZWYL6yU62A&amp;ust=1462914118550994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s/url?sa=i&amp;rct=j&amp;q=&amp;esrc=s&amp;source=images&amp;cd=&amp;cad=rja&amp;uact=8&amp;ved=0ahUKEwjQ8ZL16M3MAhUJthoKHcErDMQQjRwIBw&amp;url=http://www.slideshare.net/ar_shad/transcription-and-splicing&amp;psig=AFQjCNGyjq7BcpbyFtEkmDtCnkDmjTmwBw&amp;ust=1462911403227487" TargetMode="Externa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rs/url?sa=i&amp;rct=j&amp;q=&amp;esrc=s&amp;source=images&amp;cd=&amp;cad=rja&amp;uact=8&amp;ved=0ahUKEwjH3Ky46M3MAhXIuhoKHTHUA2AQjRwIBw&amp;url=http://www.namrata.co/regulation-of-gene-expression-in-eukaryotes-lecture-3/&amp;psig=AFQjCNGyjq7BcpbyFtEkmDtCnkDmjTmwBw&amp;ust=146291140322748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studyblue.com/notes/note/n/class-12-2-18-13-/deck/590948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rs/url?sa=i&amp;rct=j&amp;q=&amp;esrc=s&amp;source=images&amp;cd=&amp;cad=rja&amp;uact=8&amp;ved=0CAcQjRxqFQoTCKGAkPnZnscCFUGC2woduJEBbQ&amp;url=http://www.meritnation.com/ask-answer/question/explain-the-process-of-transcription-in-bacteria-with-diagra/molecular-basis-of-inheritance/921122&amp;ei=ErLIVaGvA8GE7ga4o4boBg&amp;bvm=bv.99804247,d.bGQ&amp;psig=AFQjCNEFAZAiQD4itjTenVuc1v8bVWv5PA&amp;ust=1439302447495670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rs/url?sa=i&amp;rct=j&amp;q=&amp;esrc=s&amp;source=images&amp;cd=&amp;ved=0ahUKEwiZ69m97c3MAhXBBBoKHUCbAb4QjRwIBw&amp;url=https://cnx.org/contents/48fcec00-b861-4d5f-b1d3-1df6bbb80eb4@6&amp;psig=AFQjCNFunrPRN99wIIylSfeTWl0DPrSUHg&amp;ust=146291265207477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sofH466lq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/>
          </p:cNvSpPr>
          <p:nvPr>
            <p:ph type="ctrTitle" idx="4294967295"/>
          </p:nvPr>
        </p:nvSpPr>
        <p:spPr>
          <a:xfrm>
            <a:off x="684213" y="1341438"/>
            <a:ext cx="7772400" cy="1470025"/>
          </a:xfrm>
        </p:spPr>
        <p:txBody>
          <a:bodyPr/>
          <a:lstStyle/>
          <a:p>
            <a:pPr algn="ctr"/>
            <a:r>
              <a:rPr lang="sr-Cyrl-CS" altLang="en-US" b="1" dirty="0">
                <a:solidFill>
                  <a:schemeClr val="tx1"/>
                </a:solidFill>
                <a:latin typeface="Arial" charset="0"/>
              </a:rPr>
              <a:t>9. СИНТЕЗА ПРОТЕИНА</a:t>
            </a:r>
            <a:endParaRPr lang="en-US" alt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" name="Rectangle 6"/>
          <p:cNvSpPr>
            <a:spLocks noGrp="1"/>
          </p:cNvSpPr>
          <p:nvPr>
            <p:ph type="subTitle" idx="4294967295"/>
          </p:nvPr>
        </p:nvSpPr>
        <p:spPr>
          <a:xfrm>
            <a:off x="1370013" y="3429000"/>
            <a:ext cx="6400800" cy="17526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sr-Cyrl-CS" altLang="en-US" sz="3200" b="1" dirty="0">
                <a:latin typeface="Arial" charset="0"/>
              </a:rPr>
              <a:t>ТРАНСКРИПЦИЈА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sr-Cyrl-CS" altLang="en-US" sz="3200" b="1" dirty="0">
                <a:latin typeface="Arial" charset="0"/>
              </a:rPr>
              <a:t>ТРАНСЛАЦИЈА</a:t>
            </a:r>
            <a:endParaRPr lang="en-US" altLang="en-US" sz="3200" b="1" dirty="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435975" cy="1514475"/>
          </a:xfrm>
        </p:spPr>
        <p:txBody>
          <a:bodyPr/>
          <a:lstStyle/>
          <a:p>
            <a:pPr algn="ctr" eaLnBrk="1" hangingPunct="1"/>
            <a:r>
              <a:rPr lang="en-US" altLang="en-US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Генетичка</a:t>
            </a:r>
            <a:r>
              <a:rPr lang="en-US" alt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шифра</a:t>
            </a:r>
            <a:r>
              <a:rPr lang="en-US" alt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-к</a:t>
            </a:r>
            <a:r>
              <a:rPr lang="sr-Cyrl-CS" alt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од, кодон, антикодон</a:t>
            </a:r>
            <a:endParaRPr lang="en-US" alt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468563"/>
            <a:ext cx="8229600" cy="3481387"/>
          </a:xfrm>
        </p:spPr>
        <p:txBody>
          <a:bodyPr/>
          <a:lstStyle/>
          <a:p>
            <a:pPr eaLnBrk="1" hangingPunct="1"/>
            <a:r>
              <a:rPr lang="sr-Latn-C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</a:t>
            </a:r>
            <a:r>
              <a:rPr lang="sr-Cyrl-C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д-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триплет нуклеотида у ДНК</a:t>
            </a: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Latn-CS" altLang="en-US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Кодон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-триплет нуклеотида у иРНК</a:t>
            </a:r>
          </a:p>
          <a:p>
            <a:pPr eaLnBrk="1" hangingPunct="1">
              <a:buFontTx/>
              <a:buNone/>
            </a:pP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Антикодон</a:t>
            </a:r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триплет нуклеотида у тРНК</a:t>
            </a: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711200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Основне карактеристике кода/кодона</a:t>
            </a:r>
            <a:r>
              <a:rPr lang="en-US" altLang="en-US" sz="3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73238"/>
            <a:ext cx="8229600" cy="4680098"/>
          </a:xfrm>
        </p:spPr>
        <p:txBody>
          <a:bodyPr>
            <a:normAutofit fontScale="85000" lnSpcReduction="20000"/>
          </a:bodyPr>
          <a:lstStyle/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Универзалност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целом живом свету иста генетичка шифра кодира исту а.к., 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одступа само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мтДНК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пецифично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sr-Cyrl-R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један кодон кодира једну увек и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  аминоки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елину,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изузетак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GUG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 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кодон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кодира а.к.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осим три-UАА, UАG, UGА, који су означени као </a:t>
            </a:r>
            <a:r>
              <a:rPr lang="sr-Latn-C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бесмислени (нонсенс), стоп кодони</a:t>
            </a:r>
            <a:endParaRPr lang="sr-Cyrl-C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иницијални  </a:t>
            </a:r>
            <a:r>
              <a:rPr lang="sr-Latn-C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старт кодон</a:t>
            </a:r>
            <a:r>
              <a:rPr lang="sr-Latn-C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(мет).</a:t>
            </a: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Дегенеративност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једну а.к. кодира већи број кодона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инонимни кодони)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осим триптофана и метионина које одре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ује само по један кодон.</a:t>
            </a: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Непреклопљиво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т/</a:t>
            </a:r>
            <a:r>
              <a:rPr lang="sr-Latn-C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преклапања-</a:t>
            </a:r>
            <a:r>
              <a:rPr lang="sr-Latn-C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структурни елементи једног кодона нису у исто време елементи другог кодона.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3translat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4313"/>
            <a:ext cx="6472237" cy="4578350"/>
          </a:xfrm>
          <a:noFill/>
        </p:spPr>
      </p:pic>
      <p:sp>
        <p:nvSpPr>
          <p:cNvPr id="2" name="Rectangle 1"/>
          <p:cNvSpPr/>
          <p:nvPr/>
        </p:nvSpPr>
        <p:spPr>
          <a:xfrm>
            <a:off x="827088" y="404813"/>
            <a:ext cx="7705725" cy="86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 </a:t>
            </a:r>
            <a:r>
              <a:rPr lang="sr-Cyrl-R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кодона, 61 кодира а.к., 3 су бесмислени (нонсенс)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435975" cy="576262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ТРАНСЛАЦИЈА</a:t>
            </a:r>
            <a:endParaRPr lang="en-US" altLang="en-US" sz="36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endParaRPr lang="sr-Cyrl-RS" altLang="en-US" dirty="0"/>
          </a:p>
          <a:p>
            <a:pPr marL="609600" indent="-609600" eaLnBrk="1" hangingPunct="1">
              <a:buFontTx/>
              <a:buNone/>
              <a:defRPr/>
            </a:pPr>
            <a:r>
              <a:rPr lang="sr-Cyrl-RS" altLang="en-US" dirty="0"/>
              <a:t>Фазе у транслацији су:</a:t>
            </a:r>
            <a:endParaRPr lang="sr-Latn-CS" altLang="en-US" dirty="0"/>
          </a:p>
          <a:p>
            <a:pPr marL="609600" indent="-609600" eaLnBrk="1" hangingPunct="1">
              <a:buFontTx/>
              <a:buNone/>
              <a:defRPr/>
            </a:pPr>
            <a:r>
              <a:rPr lang="sr-Cyrl-CS" altLang="en-US" dirty="0"/>
              <a:t>1.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Активација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а.к.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повезивање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тРНК 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Иницијација транслације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Елонгација полипептида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Терминација транслације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sr-Cyrl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Фаза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А.к.+Е+АТР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CS" altLang="en-US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А.к.~Е~АМР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РРи</a:t>
            </a: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А.к.~Е~АМР+тРНК--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тРНК~А.к.+Е+АМР</a:t>
            </a:r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900113" y="1347788"/>
            <a:ext cx="6264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alt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Превођење информације са гена у полипептидни ланац</a:t>
            </a:r>
            <a:endParaRPr lang="en-US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тРНК у простору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tRN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25700" y="1935163"/>
            <a:ext cx="4292600" cy="4389437"/>
          </a:xfrm>
          <a:noFill/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645025" y="1657350"/>
            <a:ext cx="522288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 b="1"/>
              <a:t>a.</a:t>
            </a:r>
            <a:r>
              <a:rPr lang="sr-Cyrl-CS" altLang="en-US" sz="1600" b="1"/>
              <a:t>к</a:t>
            </a:r>
            <a:r>
              <a:rPr lang="en-US" altLang="en-US" sz="1600" b="1">
                <a:solidFill>
                  <a:srgbClr val="C60063"/>
                </a:solidFill>
              </a:rPr>
              <a:t>.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995738" y="5876925"/>
            <a:ext cx="1287462" cy="346075"/>
          </a:xfrm>
          <a:prstGeom prst="rect">
            <a:avLst/>
          </a:prstGeom>
          <a:solidFill>
            <a:srgbClr val="FFCC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srgbClr val="C60063"/>
                </a:solidFill>
              </a:rPr>
              <a:t>Антикодон</a:t>
            </a:r>
            <a:endParaRPr lang="en-US" altLang="en-US" sz="1600" b="1">
              <a:solidFill>
                <a:srgbClr val="C60063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 autoUpdateAnimBg="0"/>
      <p:bldP spid="2458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076825" y="3500438"/>
            <a:ext cx="2090738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/>
              <a:t>Мања субјединица</a:t>
            </a:r>
          </a:p>
          <a:p>
            <a:pPr eaLnBrk="0" hangingPunct="0"/>
            <a:r>
              <a:rPr lang="sr-Cyrl-CS" altLang="en-US" sz="1600" b="1"/>
              <a:t> рибозома 40С</a:t>
            </a:r>
            <a:endParaRPr lang="en-US" altLang="en-US" sz="1600" b="1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6011863" y="2708275"/>
            <a:ext cx="723900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srgbClr val="C60063"/>
                </a:solidFill>
              </a:rPr>
              <a:t>иРНК</a:t>
            </a:r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21508" name="Rectangle 11"/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21510" name="Rectangle 13"/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5364163" y="4437063"/>
            <a:ext cx="2006600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/>
              <a:t>Већа субјединица</a:t>
            </a:r>
          </a:p>
          <a:p>
            <a:pPr eaLnBrk="0" hangingPunct="0"/>
            <a:r>
              <a:rPr lang="sr-Cyrl-CS" altLang="en-US" sz="1600" b="1"/>
              <a:t> рибозома 60С</a:t>
            </a:r>
            <a:endParaRPr lang="en-US" altLang="en-US" sz="1600" b="1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2555875" y="5084763"/>
            <a:ext cx="996950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/>
              <a:t>П место</a:t>
            </a:r>
            <a:endParaRPr lang="en-US" altLang="en-US" sz="1600" b="1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765800" y="5910263"/>
            <a:ext cx="2803525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/>
              <a:t>80С иницијални комплекс</a:t>
            </a:r>
            <a:endParaRPr lang="en-US" altLang="en-US" sz="1600" b="1"/>
          </a:p>
        </p:txBody>
      </p:sp>
      <p:sp>
        <p:nvSpPr>
          <p:cNvPr id="2" name="Rectangle 1"/>
          <p:cNvSpPr/>
          <p:nvPr/>
        </p:nvSpPr>
        <p:spPr>
          <a:xfrm>
            <a:off x="405050" y="496887"/>
            <a:ext cx="3811587" cy="9302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фаза</a:t>
            </a:r>
          </a:p>
          <a:p>
            <a:pPr algn="ctr">
              <a:defRPr/>
            </a:pPr>
            <a:r>
              <a:rPr lang="sr-Cyrl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Иницијација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15" name="Picture 15" descr="http://abenagh.pbworks.com/f/1298001521/translation_initi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52688"/>
            <a:ext cx="7620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7" descr="http://cfile230.uf.daum.net/image/1422B83350387DC827E17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12854"/>
          <a:stretch>
            <a:fillRect/>
          </a:stretch>
        </p:blipFill>
        <p:spPr bwMode="auto">
          <a:xfrm>
            <a:off x="5148064" y="334169"/>
            <a:ext cx="36258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 autoUpdateAnimBg="0"/>
      <p:bldP spid="25609" grpId="0" animBg="1" autoUpdateAnimBg="0"/>
      <p:bldP spid="25614" grpId="0" animBg="1" autoUpdateAnimBg="0"/>
      <p:bldP spid="25617" grpId="0" animBg="1" autoUpdateAnimBg="0"/>
      <p:bldP spid="2561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Cyrl-C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Елонгација полипептида</a:t>
            </a:r>
            <a:endParaRPr lang="en-US" alt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Picture 2" descr="5transl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1828800"/>
            <a:ext cx="5029200" cy="4843463"/>
          </a:xfrm>
        </p:spPr>
      </p:pic>
      <p:pic>
        <p:nvPicPr>
          <p:cNvPr id="22532" name="Picture 5" descr="page9image127627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2971800"/>
            <a:ext cx="2006600" cy="192563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Teрминација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транслације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5" name="Picture 2" descr="http://www.proteinsynthesis.org/wp-content/uploads/2013/06/protein-synthesis-steps-termin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989138"/>
            <a:ext cx="88566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Транслација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565400"/>
            <a:ext cx="8229600" cy="1565275"/>
          </a:xfrm>
          <a:solidFill>
            <a:schemeClr val="accent2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en-US">
                <a:hlinkClick r:id="rId2"/>
              </a:rPr>
              <a:t>https://www.youtube.com/watch?v=qIwrhUrvX-k</a:t>
            </a:r>
            <a:endParaRPr lang="en-US" altLang="en-US"/>
          </a:p>
          <a:p>
            <a:pPr eaLnBrk="1" hangingPunct="1">
              <a:buFontTx/>
              <a:buNone/>
            </a:pPr>
            <a:endParaRPr lang="en-US" altLang="en-US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Полирибозом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a poly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2276475"/>
            <a:ext cx="4876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2484438" y="5157788"/>
            <a:ext cx="1554162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/>
              <a:t>Полипептиди</a:t>
            </a:r>
            <a:endParaRPr lang="en-US" altLang="en-US" sz="1600" b="1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2555875" y="3789363"/>
            <a:ext cx="1541463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2400" b="1"/>
              <a:t>Полизом</a:t>
            </a:r>
            <a:endParaRPr lang="en-US" altLang="en-US" sz="2400" b="1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5508625" y="2420938"/>
            <a:ext cx="1708150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2400" b="1"/>
              <a:t>Рибозоми</a:t>
            </a:r>
            <a:endParaRPr lang="en-US" altLang="en-US" sz="2400" b="1"/>
          </a:p>
        </p:txBody>
      </p:sp>
      <p:pic>
        <p:nvPicPr>
          <p:cNvPr id="25607" name="Picture 8" descr="http://mol-biol4masters.masters.grkraj.org/html/Protein_Synthesis2-Prokaryotic_Mechanism_of_Synthesis_files/image04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0"/>
            <a:ext cx="403383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 autoUpdateAnimBg="0"/>
      <p:bldP spid="56325" grpId="0" animBg="1" autoUpdateAnimBg="0"/>
      <p:bldP spid="56326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pPr algn="ctr" eaLnBrk="1" hangingPunct="1"/>
            <a:r>
              <a:rPr lang="sr-Cyrl-CS" alt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ТРАНСКРИПЦИЈА</a:t>
            </a:r>
            <a:endParaRPr lang="en-US" altLang="en-US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35163"/>
            <a:ext cx="8640960" cy="430212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преписивања одре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 секвенце ДНК на РНК (иРНК, тРНК, рРНК)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sr-Cyrl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Транскрипција код еукариота  је слична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транскрипцији код прокариота,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следеће су разлике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None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Одвија се у једру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Транскрипционе јединице су </a:t>
            </a:r>
            <a:r>
              <a:rPr lang="sr-Latn-C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моноцистронск</a:t>
            </a:r>
            <a:r>
              <a:rPr lang="sr-Cyrl-R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преписује се један ген на једну РНК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 typeface="Wingdings 2" pitchFamily="18" charset="2"/>
              <a:buChar char=""/>
              <a:defRPr/>
            </a:pPr>
            <a:endParaRPr lang="en-US" altLang="en-US" sz="2800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D9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229600" cy="1637853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sr-Cyrl-C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РЕГУЛАЦИЈА ГЕНСКЕ АКТИВНОСТИ КОД ЕУКАРИОТА</a:t>
            </a:r>
          </a:p>
          <a:p>
            <a:pPr marL="609600" indent="-609600" eaLnBrk="1" hangingPunct="1"/>
            <a:endParaRPr lang="sr-Cyrl-CS" altLang="en-US" dirty="0"/>
          </a:p>
        </p:txBody>
      </p:sp>
    </p:spTree>
    <p:extLst>
      <p:ext uri="{BB962C8B-B14F-4D97-AF65-F5344CB8AC3E}">
        <p14:creationId xmlns:p14="http://schemas.microsoft.com/office/powerpoint/2010/main" val="955164155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BE89B-5D52-82B7-F663-1D109DF23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Нивои</a:t>
            </a:r>
            <a:r>
              <a:rPr lang="en-U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регулације</a:t>
            </a:r>
            <a:r>
              <a:rPr lang="en-U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генске</a:t>
            </a:r>
            <a:r>
              <a:rPr lang="en-U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експресије</a:t>
            </a:r>
            <a:r>
              <a:rPr lang="sr-Cyrl-RS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2F9A2-8BD1-6FCC-C86D-E1D6C0506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475185"/>
            <a:ext cx="8229600" cy="3366045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Претранскрипциони  (ниво ДНК)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-Транскрипциони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-Посттранскрипциони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-Транслациони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-Посттранслациони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607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927100"/>
          </a:xfrm>
        </p:spPr>
        <p:txBody>
          <a:bodyPr/>
          <a:lstStyle/>
          <a:p>
            <a:pPr eaLnBrk="1" hangingPunct="1"/>
            <a:r>
              <a:rPr lang="sr-Cyrl-C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Регулација транскрипције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44675"/>
            <a:ext cx="8229600" cy="43894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Регулација </a:t>
            </a:r>
            <a:r>
              <a:rPr lang="sr-Cyrl-CS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претранскрипционог н</a:t>
            </a:r>
            <a:r>
              <a:rPr lang="sr-Cyrl-RS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CS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воа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sr-Cyrl-C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декондензација хроматина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(свођење на ниво перластог влакна)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амплификација гена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(ооците и малигне ћелије)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генски реаранжмани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(једино у ћелијама оговорним за синтезу антитела)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метилација ДНК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(искључивање активности гена повезивањем метил групе за цитозин у промотору гена)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677679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Регулација транскрипције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420938"/>
            <a:ext cx="8569325" cy="39751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sr-Cyrl-CS" alt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региона у оквиру транскрипционе јединице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09600" indent="-609600" eaLnBrk="1" hangingPunct="1">
              <a:buFontTx/>
              <a:buNone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промотор (срж промотора -ТАТА кутија)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појачивачи транскрипције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пригушивачи транскрипције</a:t>
            </a:r>
          </a:p>
          <a:p>
            <a:pPr marL="0" indent="0" eaLnBrk="1" hangingPunct="1">
              <a:buNone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9901056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704850"/>
            <a:ext cx="8435975" cy="1143000"/>
          </a:xfrm>
        </p:spPr>
        <p:txBody>
          <a:bodyPr/>
          <a:lstStyle/>
          <a:p>
            <a:pPr eaLnBrk="1" hangingPunct="1"/>
            <a:r>
              <a:rPr lang="sr-Cyrl-CS" altLang="en-US"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Шематски приказ регулаторних секвенци транскрипционе јединице</a:t>
            </a:r>
            <a:endParaRPr lang="en-US" altLang="en-US" sz="36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4" descr="enhanc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038" y="2781300"/>
            <a:ext cx="9097962" cy="1673225"/>
          </a:xfrm>
          <a:solidFill>
            <a:srgbClr val="00FFFF"/>
          </a:solidFill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2411413" y="3068638"/>
            <a:ext cx="1647825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2400" b="1">
                <a:solidFill>
                  <a:prstClr val="black"/>
                </a:solidFill>
              </a:rPr>
              <a:t>Репресор</a:t>
            </a:r>
            <a:endParaRPr lang="en-US" altLang="en-US" sz="2400" b="1">
              <a:solidFill>
                <a:prstClr val="black"/>
              </a:solidFill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3068638"/>
            <a:ext cx="1968500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2400" b="1">
                <a:solidFill>
                  <a:prstClr val="black"/>
                </a:solidFill>
              </a:rPr>
              <a:t>Активатори</a:t>
            </a:r>
            <a:endParaRPr lang="en-US" altLang="en-US" sz="2400" b="1">
              <a:solidFill>
                <a:prstClr val="black"/>
              </a:solidFill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6516688" y="4292600"/>
            <a:ext cx="1209675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Промотор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2268538" y="4221163"/>
            <a:ext cx="1412875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Сајленсер-</a:t>
            </a:r>
          </a:p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пригушивач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4221163"/>
            <a:ext cx="2230438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Енхенсер-појачивач</a:t>
            </a:r>
            <a:endParaRPr lang="en-US" altLang="en-US" sz="16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92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nimBg="1" autoUpdateAnimBg="0"/>
      <p:bldP spid="64518" grpId="0" animBg="1" autoUpdateAnimBg="0"/>
      <p:bldP spid="64519" grpId="0" animBg="1" autoUpdateAnimBg="0"/>
      <p:bldP spid="64520" grpId="0" animBg="1" autoUpdateAnimBg="0"/>
      <p:bldP spid="64521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3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Регулаторни протеини-транскрипциони фактори (ТФ)</a:t>
            </a:r>
            <a:endParaRPr lang="en-US" altLang="en-US" sz="32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8229600" cy="4389438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ТФ могу да буду: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-ДНК везујући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-који се везују једни за друге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-који се везују за РНК полимеразу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Cyrl-C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ТФ могу да буду: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АКТИВАТОРИ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када се вежу за појачивач транскрипције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sr-Cyrl-C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-РЕПРЕСОРИ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када се вежу за пригушивач транскрипције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9390693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927100"/>
          </a:xfrm>
        </p:spPr>
        <p:txBody>
          <a:bodyPr/>
          <a:lstStyle/>
          <a:p>
            <a:pPr eaLnBrk="1" hangingPunct="1"/>
            <a:r>
              <a:rPr lang="sr-Cyrl-CS" alt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ДНК везујући ТФ</a:t>
            </a:r>
            <a:endParaRPr lang="en-US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229600" cy="3509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Индуцибилни ТФ:</a:t>
            </a:r>
          </a:p>
          <a:p>
            <a:pPr eaLnBrk="1" hangingPunct="1">
              <a:buFontTx/>
              <a:buNone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Стероидни хормони</a:t>
            </a:r>
          </a:p>
          <a:p>
            <a:pPr eaLnBrk="1" hangingPunct="1"/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Тиреоидни хормони</a:t>
            </a:r>
          </a:p>
          <a:p>
            <a:pPr eaLnBrk="1" hangingPunct="1"/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Витамини А и Д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63419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Посттранскрипциони ниво</a:t>
            </a:r>
            <a:r>
              <a:rPr lang="sr-Cyrl-C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регулације генске активности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989138"/>
            <a:ext cx="8229600" cy="438943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endParaRPr lang="sr-Cyrl-C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процесинга и алтернативни сплајсинг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исецање интрона и комбиновање егзона- један ген више изоформи протеина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транспорта иРНК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једра у цитоплазму </a:t>
            </a:r>
            <a:r>
              <a:rPr lang="sr-Cyrl-C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(дРНК –које остају у једру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дужине живота иРНК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 које имају поли А реп могу дуго да живе)</a:t>
            </a:r>
            <a:endParaRPr lang="en-US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500242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xfrm>
            <a:off x="307975" y="476250"/>
            <a:ext cx="8435975" cy="711200"/>
          </a:xfrm>
        </p:spPr>
        <p:txBody>
          <a:bodyPr/>
          <a:lstStyle/>
          <a:p>
            <a:pPr eaLnBrk="1" hangingPunct="1"/>
            <a:r>
              <a:rPr lang="sr-Cyrl-CS" alt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Процесинг и алтернативни сплајсинг</a:t>
            </a:r>
            <a:endParaRPr lang="en-US" alt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9" descr="transkrip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09863" y="1835150"/>
            <a:ext cx="3251200" cy="4389438"/>
          </a:xfrm>
          <a:noFill/>
        </p:spPr>
      </p:pic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3448562" y="6185720"/>
            <a:ext cx="1687513" cy="40640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2000" b="1">
                <a:solidFill>
                  <a:prstClr val="black"/>
                </a:solidFill>
              </a:rPr>
              <a:t>Зрела иРНК</a:t>
            </a:r>
            <a:endParaRPr lang="en-US" altLang="en-US" sz="2000" b="1">
              <a:solidFill>
                <a:prstClr val="black"/>
              </a:solidFill>
            </a:endParaRPr>
          </a:p>
        </p:txBody>
      </p:sp>
      <p:sp>
        <p:nvSpPr>
          <p:cNvPr id="70670" name="Rectangle 14"/>
          <p:cNvSpPr>
            <a:spLocks noChangeArrowheads="1"/>
          </p:cNvSpPr>
          <p:nvPr/>
        </p:nvSpPr>
        <p:spPr bwMode="auto">
          <a:xfrm>
            <a:off x="5961063" y="4797152"/>
            <a:ext cx="2208213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Секвенца исечених </a:t>
            </a:r>
          </a:p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интрона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6089511" y="1973622"/>
            <a:ext cx="1673225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Примарна РНК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70673" name="Rectangle 17"/>
          <p:cNvSpPr>
            <a:spLocks noChangeArrowheads="1"/>
          </p:cNvSpPr>
          <p:nvPr/>
        </p:nvSpPr>
        <p:spPr bwMode="auto">
          <a:xfrm>
            <a:off x="4122455" y="1667950"/>
            <a:ext cx="339725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И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70674" name="Rectangle 18"/>
          <p:cNvSpPr>
            <a:spLocks noChangeArrowheads="1"/>
          </p:cNvSpPr>
          <p:nvPr/>
        </p:nvSpPr>
        <p:spPr bwMode="auto">
          <a:xfrm>
            <a:off x="2987824" y="1638710"/>
            <a:ext cx="328613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Е</a:t>
            </a:r>
            <a:endParaRPr lang="en-US" altLang="en-US" sz="1600" b="1">
              <a:solidFill>
                <a:prstClr val="black"/>
              </a:solidFill>
            </a:endParaRPr>
          </a:p>
        </p:txBody>
      </p:sp>
      <p:sp>
        <p:nvSpPr>
          <p:cNvPr id="70675" name="Rectangle 19"/>
          <p:cNvSpPr>
            <a:spLocks noChangeArrowheads="1"/>
          </p:cNvSpPr>
          <p:nvPr/>
        </p:nvSpPr>
        <p:spPr bwMode="auto">
          <a:xfrm>
            <a:off x="5251475" y="1667950"/>
            <a:ext cx="328612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altLang="en-US" sz="1600" b="1">
                <a:solidFill>
                  <a:prstClr val="black"/>
                </a:solidFill>
              </a:rPr>
              <a:t>Е</a:t>
            </a:r>
            <a:endParaRPr lang="en-US" altLang="en-US" sz="16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874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 animBg="1" autoUpdateAnimBg="0"/>
      <p:bldP spid="70670" grpId="0" animBg="1" autoUpdateAnimBg="0"/>
      <p:bldP spid="70671" grpId="0" animBg="1" autoUpdateAnimBg="0"/>
      <p:bldP spid="70673" grpId="0" animBg="1" autoUpdateAnimBg="0"/>
      <p:bldP spid="70674" grpId="0" animBg="1" autoUpdateAnimBg="0"/>
      <p:bldP spid="7067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Регулација транслације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23850" y="1557338"/>
            <a:ext cx="8229600" cy="4824412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Регулација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количине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протеи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 глобинских ланаца према количини хема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Cyrl-CS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altLang="en-US" sz="2400" i="1" dirty="0"/>
          </a:p>
          <a:p>
            <a:pPr eaLnBrk="1" hangingPunct="1">
              <a:buFont typeface="Wingdings 2" pitchFamily="18" charset="2"/>
              <a:buNone/>
              <a:defRPr/>
            </a:pPr>
            <a:endParaRPr lang="en-US" altLang="en-US" dirty="0"/>
          </a:p>
        </p:txBody>
      </p:sp>
      <p:pic>
        <p:nvPicPr>
          <p:cNvPr id="14340" name="Picture 5" descr="http://dsas9a9gxtv2e.cloudfront.net/content/haematol/99/6/973/F5.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2636838"/>
            <a:ext cx="52562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2692788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48729" y="188640"/>
            <a:ext cx="8229600" cy="158444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sz="2800" dirty="0"/>
            </a:br>
            <a:br>
              <a:rPr lang="en-U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Једарни г</a:t>
            </a:r>
            <a:r>
              <a:rPr lang="sr-Cyrl-C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 је </a:t>
            </a:r>
            <a:r>
              <a:rPr lang="sr-Cyrl-C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дисконтинуиране грађе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алтернирају егзони и интрони), примарно синтетисана иРНК није функционална</a:t>
            </a:r>
            <a:br>
              <a:rPr lang="sr-Latn-C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8" descr="http://image.slidesharecdn.com/transcriptionandsplicing-111019134351-phpapp01/95/transcription-and-splicing-38-728.jpg?cb=13190319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1246" b="22964"/>
          <a:stretch>
            <a:fillRect/>
          </a:stretch>
        </p:blipFill>
        <p:spPr bwMode="auto">
          <a:xfrm>
            <a:off x="827584" y="1556544"/>
            <a:ext cx="71278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EA9752-C5F0-0122-1048-365F75401B8D}"/>
              </a:ext>
            </a:extLst>
          </p:cNvPr>
          <p:cNvSpPr/>
          <p:nvPr/>
        </p:nvSpPr>
        <p:spPr>
          <a:xfrm>
            <a:off x="348728" y="5549246"/>
            <a:ext cx="8471743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r-Cyrl-RS" sz="2400" dirty="0">
                <a:solidFill>
                  <a:schemeClr val="tx1"/>
                </a:solidFill>
              </a:rPr>
              <a:t>4. Процесинг (исецање интрона у сплајсозомима у једру)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</a:rPr>
              <a:t>     и алтернативни сплајсинг (комбинација егзона)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b="1">
                <a:solidFill>
                  <a:schemeClr val="tx1"/>
                </a:solidFill>
                <a:latin typeface="Arial" charset="0"/>
                <a:cs typeface="Arial" charset="0"/>
              </a:rPr>
              <a:t>Посттранслациона регулација</a:t>
            </a:r>
            <a:br>
              <a:rPr lang="sr-Cyrl-CS" altLang="en-US" sz="4000" b="1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n-US" altLang="en-US" sz="40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68313" y="1628775"/>
            <a:ext cx="78486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Пр. активација примарног протеина протеолизом</a:t>
            </a:r>
            <a:endParaRPr lang="sr-Cyrl-CS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Пре-про-инсулин   </a:t>
            </a:r>
            <a:r>
              <a:rPr lang="en-US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про-инсулин      инсулин</a:t>
            </a:r>
            <a:endParaRPr lang="en-US" alt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en-US" altLang="en-US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dirty="0">
                <a:solidFill>
                  <a:prstClr val="black"/>
                </a:solidFill>
                <a:cs typeface="Arial" charset="0"/>
              </a:rPr>
              <a:t>                                           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109913" y="2103438"/>
            <a:ext cx="287337" cy="2063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5292725" y="2103438"/>
            <a:ext cx="287338" cy="2063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588" y="2708275"/>
            <a:ext cx="67500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849354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323850" y="908050"/>
            <a:ext cx="8229600" cy="5834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altLang="en-US" sz="2800" dirty="0"/>
              <a:t>5</a:t>
            </a:r>
            <a:r>
              <a:rPr lang="en-US" altLang="en-US" sz="2800" dirty="0"/>
              <a:t>.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Постоје </a:t>
            </a:r>
            <a:r>
              <a:rPr lang="sr-Latn-CS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типа РНК пол</a:t>
            </a:r>
            <a:r>
              <a:rPr lang="sr-Cyrl-CS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имеразе</a:t>
            </a:r>
            <a:r>
              <a:rPr lang="sr-Latn-CS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RNK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poly I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препи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ује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rRNK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RNK poly II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препи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ује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iRNK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RNK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poly III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препи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ује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 err="1">
                <a:latin typeface="Times New Roman" pitchFamily="18" charset="0"/>
                <a:cs typeface="Times New Roman" pitchFamily="18" charset="0"/>
              </a:rPr>
              <a:t>tRNK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и 5</a:t>
            </a:r>
            <a:r>
              <a:rPr lang="et-EE" altLang="en-US" sz="2800" dirty="0"/>
              <a:t>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rRNK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altLang="en-US" sz="28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За почетак 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транскрипције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је неопходно учешће </a:t>
            </a:r>
            <a:r>
              <a:rPr lang="sr-Latn-CS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транскрипционих фактора</a:t>
            </a:r>
            <a:r>
              <a:rPr lang="en-US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r-Cyrl-CS" alt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</p:txBody>
      </p:sp>
      <p:pic>
        <p:nvPicPr>
          <p:cNvPr id="10243" name="Picture 4" descr="http://www.namrata.co/wp-content/uploads/2013/05/Histone-actylation-and-chromatin-remodeling.bm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3716338"/>
            <a:ext cx="6134100" cy="276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Ензим РНК полимераза</a:t>
            </a:r>
            <a:endParaRPr lang="en-US" altLang="en-US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850" y="2349500"/>
            <a:ext cx="4038600" cy="3163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Тело ензима се састоји од </a:t>
            </a:r>
            <a:r>
              <a:rPr lang="sr-Latn-CS" altLang="en-US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субјединице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l-GR" alt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δ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фактор је лабавом везом повезан са телом ензима и заједно чине </a:t>
            </a:r>
            <a:r>
              <a:rPr lang="sr-Latn-CS" alt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холоензим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l-G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6" descr="https://classconnection.s3.amazonaws.com/708/flashcards/990708/png/screen_shot_2012-11-03_at_73359_pm135198564596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" t="29915" r="47321"/>
          <a:stretch>
            <a:fillRect/>
          </a:stretch>
        </p:blipFill>
        <p:spPr bwMode="auto">
          <a:xfrm>
            <a:off x="4859338" y="2420938"/>
            <a:ext cx="36734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dirty="0">
                <a:solidFill>
                  <a:schemeClr val="tx1"/>
                </a:solidFill>
              </a:rPr>
              <a:t>Фазе транскрипције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963" y="1952625"/>
            <a:ext cx="4037013" cy="468052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sr-Cyrl-CS" altLang="en-US" b="1" dirty="0"/>
              <a:t>1. </a:t>
            </a:r>
            <a:r>
              <a:rPr lang="sr-Latn-CS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Препознавање и повезивање</a:t>
            </a:r>
            <a:r>
              <a:rPr lang="sr-Latn-CS" alt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РНК полимеразе </a:t>
            </a:r>
            <a:r>
              <a:rPr lang="ru-RU" altLang="en-US" sz="24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промотор</a:t>
            </a:r>
            <a:endParaRPr lang="en-US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Latn-CS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Иницијација</a:t>
            </a:r>
            <a:endParaRPr lang="en-US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sr-Latn-CS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Елонгација</a:t>
            </a:r>
            <a:endParaRPr lang="en-US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sr-Latn-CS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Терминација</a:t>
            </a:r>
            <a:r>
              <a:rPr lang="en-US" altLang="en-US" sz="2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altLang="en-US" sz="24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en-US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амотерминација</a:t>
            </a:r>
            <a:endParaRPr lang="ru-RU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en-US" sz="2400" dirty="0">
                <a:latin typeface="Times New Roman" pitchFamily="18" charset="0"/>
                <a:cs typeface="Times New Roman" pitchFamily="18" charset="0"/>
              </a:rPr>
              <a:t> б)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dirty="0">
                <a:latin typeface="Times New Roman" pitchFamily="18" charset="0"/>
                <a:cs typeface="Times New Roman" pitchFamily="18" charset="0"/>
              </a:rPr>
              <a:t>помо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ћу протеина терминације (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Rho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фактор).</a:t>
            </a: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6" descr="http://manage.meritnation.net/app/webroot/img/study_content/content_ck_images/images/transcrip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952625"/>
            <a:ext cx="411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23528" y="664344"/>
            <a:ext cx="8650287" cy="854422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Правац</a:t>
            </a:r>
            <a:r>
              <a:rPr lang="en-US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кретања</a:t>
            </a:r>
            <a:r>
              <a:rPr lang="en-US" alt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ензима</a:t>
            </a:r>
            <a:r>
              <a:rPr lang="en-US" alt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РНК </a:t>
            </a:r>
            <a:r>
              <a:rPr lang="en-US" alt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полимераза</a:t>
            </a:r>
            <a:r>
              <a:rPr lang="en-US" alt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3</a:t>
            </a:r>
            <a:r>
              <a:rPr lang="en-US" altLang="en-US" sz="2800" baseline="30000" dirty="0">
                <a:solidFill>
                  <a:srgbClr val="0070C0"/>
                </a:solidFill>
                <a:latin typeface="Arial" charset="0"/>
                <a:cs typeface="Arial" charset="0"/>
              </a:rPr>
              <a:t>,</a:t>
            </a:r>
            <a:r>
              <a:rPr lang="en-US" alt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-5</a:t>
            </a:r>
            <a:r>
              <a:rPr lang="en-US" altLang="en-US" sz="2800" baseline="30000" dirty="0">
                <a:solidFill>
                  <a:srgbClr val="0070C0"/>
                </a:solidFill>
                <a:latin typeface="Arial" charset="0"/>
                <a:cs typeface="Arial" charset="0"/>
              </a:rPr>
              <a:t>,</a:t>
            </a:r>
            <a:endParaRPr lang="en-US" altLang="en-US" sz="2800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pic>
        <p:nvPicPr>
          <p:cNvPr id="13315" name="Picture 2" descr="https://cnx.org/resources/bb2b28ac6f42c19f7ba82f0f4dfda90c885ae044/Figure_15_02_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348880"/>
            <a:ext cx="7620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C4B9057-364D-B0B7-3CFF-411D435C1483}"/>
              </a:ext>
            </a:extLst>
          </p:cNvPr>
          <p:cNvSpPr/>
          <p:nvPr/>
        </p:nvSpPr>
        <p:spPr>
          <a:xfrm>
            <a:off x="755650" y="6021288"/>
            <a:ext cx="7776790" cy="67007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Транскрипција се одвија у правцу </a:t>
            </a:r>
            <a:r>
              <a:rPr lang="en-US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3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altLang="en-US" sz="3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3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sr-Latn-C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Новостворена иРНК </a:t>
            </a:r>
            <a:r>
              <a:rPr lang="sr-Latn-CS" alt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sr-Latn-C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стабилна и биолошки функционална</a:t>
            </a:r>
            <a:endParaRPr lang="en-US" alt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850" y="2132012"/>
            <a:ext cx="4629150" cy="4393331"/>
          </a:xfrm>
        </p:spPr>
        <p:txBody>
          <a:bodyPr>
            <a:normAutofit fontScale="92500" lnSpcReduction="10000"/>
          </a:bodyPr>
          <a:lstStyle/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200" b="1" dirty="0"/>
              <a:t>-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транскрибовања иРНК кратке секвенце модификованих нуклеотида назване </a:t>
            </a:r>
            <a:r>
              <a:rPr lang="sr-Latn-CS" sz="2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</a:t>
            </a:r>
            <a:r>
              <a:rPr lang="sr-Latn-C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 додају на 5, 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mGTP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)-има улогу у повезивању иРНК за рибозоме.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 терминације </a:t>
            </a:r>
            <a:r>
              <a:rPr lang="sr-Latn-C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3, 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крај иРНК  специјална полимераза додаје  око 200 </a:t>
            </a:r>
            <a:r>
              <a:rPr lang="sr-Latn-C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формирајући </a:t>
            </a:r>
            <a:r>
              <a:rPr lang="sr-Latn-C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 </a:t>
            </a:r>
            <a:r>
              <a:rPr lang="sr-Latn-CS" sz="2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реп</a:t>
            </a:r>
            <a:r>
              <a:rPr lang="sr-Latn-C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улогу у изласку и даљој обради зреле иРНК</a:t>
            </a:r>
            <a:r>
              <a:rPr lang="sr-Latn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sr-Cyrl-R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Биолошки функционална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постаје исецањем интрона и комбиновањем егзона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Eukaryotic posttranscriptional pro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87781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Анимација т</a:t>
            </a:r>
            <a:r>
              <a:rPr lang="sr-Cyrl-CS" altLang="en-US"/>
              <a:t>ранскрипције</a:t>
            </a:r>
            <a:endParaRPr lang="en-US" altLang="en-US"/>
          </a:p>
        </p:txBody>
      </p:sp>
      <p:sp>
        <p:nvSpPr>
          <p:cNvPr id="15363" name="Content Placeholder 1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1925637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en-US" altLang="en-US"/>
          </a:p>
          <a:p>
            <a:pPr marL="0" indent="0">
              <a:buFont typeface="Wingdings 2" pitchFamily="18" charset="2"/>
              <a:buNone/>
            </a:pPr>
            <a:r>
              <a:rPr lang="en-US" altLang="en-US">
                <a:hlinkClick r:id="rId2"/>
              </a:rPr>
              <a:t>https://www.youtube.com/watch?v=WsofH466lqk</a:t>
            </a:r>
            <a:endParaRPr lang="en-US" altLang="en-US"/>
          </a:p>
          <a:p>
            <a:pPr marL="0" indent="0">
              <a:buFont typeface="Wingdings 2" pitchFamily="18" charset="2"/>
              <a:buNone/>
            </a:pPr>
            <a:endParaRPr lang="en-US" altLang="en-US"/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1446</TotalTime>
  <Words>899</Words>
  <Application>Microsoft Office PowerPoint</Application>
  <PresentationFormat>On-screen Show (4:3)</PresentationFormat>
  <Paragraphs>149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1_Flow</vt:lpstr>
      <vt:lpstr>9. СИНТЕЗА ПРОТЕИНА</vt:lpstr>
      <vt:lpstr>ТРАНСКРИПЦИЈА</vt:lpstr>
      <vt:lpstr>       3. Једарни ген је дисконтинуиране грађе (алтернирају егзони и интрони), примарно синтетисана иРНК није функционална </vt:lpstr>
      <vt:lpstr>PowerPoint Presentation</vt:lpstr>
      <vt:lpstr>Ензим РНК полимераза</vt:lpstr>
      <vt:lpstr>Фазе транскрипције</vt:lpstr>
      <vt:lpstr>Правац кретања ензима РНК полимераза 3,-5,</vt:lpstr>
      <vt:lpstr>Новостворена иРНК није стабилна и биолошки функционална</vt:lpstr>
      <vt:lpstr>Анимација транскрипције</vt:lpstr>
      <vt:lpstr>Генетичка шифра -код, кодон, антикодон</vt:lpstr>
      <vt:lpstr>Основне карактеристике кода/кодона:</vt:lpstr>
      <vt:lpstr>PowerPoint Presentation</vt:lpstr>
      <vt:lpstr>ТРАНСЛАЦИЈА</vt:lpstr>
      <vt:lpstr>тРНК у простору</vt:lpstr>
      <vt:lpstr>PowerPoint Presentation</vt:lpstr>
      <vt:lpstr>3. Елонгација полипептида</vt:lpstr>
      <vt:lpstr>Teрминација транслације</vt:lpstr>
      <vt:lpstr>Транслација</vt:lpstr>
      <vt:lpstr>Полирибозом</vt:lpstr>
      <vt:lpstr>PowerPoint Presentation</vt:lpstr>
      <vt:lpstr>Нивои регулације генске експресије:</vt:lpstr>
      <vt:lpstr>Регулација транскрипције</vt:lpstr>
      <vt:lpstr>Регулација транскрипције</vt:lpstr>
      <vt:lpstr>Шематски приказ регулаторних секвенци транскрипционе јединице</vt:lpstr>
      <vt:lpstr>Регулаторни протеини-транскрипциони фактори (ТФ)</vt:lpstr>
      <vt:lpstr>ДНК везујући ТФ</vt:lpstr>
      <vt:lpstr>Посттранскрипциони ниво регулације генске активности</vt:lpstr>
      <vt:lpstr>Процесинг и алтернативни сплајсинг</vt:lpstr>
      <vt:lpstr>Регулација транслације</vt:lpstr>
      <vt:lpstr>Посттранслациона регулација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Функција наследне основе  Репликација, транскрипција, транслација</dc:title>
  <dc:creator>Olivera Milosevic-Djordjevic</dc:creator>
  <cp:lastModifiedBy>Olivera Milošević-Đorđević</cp:lastModifiedBy>
  <cp:revision>149</cp:revision>
  <dcterms:created xsi:type="dcterms:W3CDTF">2010-10-20T20:44:24Z</dcterms:created>
  <dcterms:modified xsi:type="dcterms:W3CDTF">2023-08-28T16:55:38Z</dcterms:modified>
</cp:coreProperties>
</file>